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349" r:id="rId3"/>
    <p:sldId id="25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51" r:id="rId29"/>
    <p:sldId id="352" r:id="rId30"/>
    <p:sldId id="353" r:id="rId31"/>
    <p:sldId id="291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最后" id="{5E348480-8B7D-4B39-A8E1-A9B741C032DD}">
          <p14:sldIdLst>
            <p14:sldId id="351"/>
            <p14:sldId id="352"/>
            <p14:sldId id="353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88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427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0528B-8F8E-435A-8D59-5E3CE93A0BC7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B12F-C2D1-4387-AC57-25FD55A3A266}" type="datetime1">
              <a:rPr lang="zh-CN" altLang="en-US" smtClean="0"/>
              <a:t>2024/7/25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1551-2F7E-402C-AFAC-42251D42AF2B}" type="datetime1">
              <a:rPr lang="zh-CN" altLang="en-US" smtClean="0"/>
              <a:t>2024/7/25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2A9BE-7023-4B8C-BFF3-93E3FDD13A86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4D0F7-8D0E-444F-8C22-56F3A46AB92A}" type="datetime1">
              <a:rPr lang="zh-CN" altLang="en-US" smtClean="0"/>
              <a:t>2024/7/25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8ED1-AA24-4FC2-B15E-CEAC775BDB42}" type="datetime1">
              <a:rPr lang="zh-CN" altLang="en-US" smtClean="0"/>
              <a:t>2024/7/25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en-US" altLang="zh-CN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Hydra-</a:t>
            </a:r>
            <a:r>
              <a:rPr lang="zh-CN" altLang="en-US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高速多端口共享缓存管理模块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F0E7AD77-FA4F-3105-D6E0-82EFCCC8F308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结合</a:t>
            </a:r>
            <a:r>
              <a:rPr lang="en-US" altLang="zh-CN" sz="2800" dirty="0">
                <a:solidFill>
                  <a:srgbClr val="0851A6"/>
                </a:solidFill>
              </a:rPr>
              <a:t>Crossbar</a:t>
            </a:r>
            <a:r>
              <a:rPr lang="zh-CN" altLang="en-US" sz="2800" dirty="0">
                <a:solidFill>
                  <a:srgbClr val="0851A6"/>
                </a:solidFill>
              </a:rPr>
              <a:t>架构与总线架构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之间的数据传输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结构进行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，结合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总线结构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之间可以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独立点对点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不相互阻塞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和总线结构都具有的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写入仲裁缺陷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点对点传输的建立也能具有较为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复杂的策略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2A463-1A4F-9ACC-0AB3-E543F2EF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1" y="858745"/>
            <a:ext cx="3648583" cy="26675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DEBF50-F86D-F1D3-A920-AAA76AC3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74" y="3354110"/>
            <a:ext cx="5035385" cy="323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F8A93-D7CC-4AC2-8DB3-4E4EA448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3354110"/>
            <a:ext cx="4998984" cy="3252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937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</m:t>
                    </m:r>
                    <m:r>
                      <a:rPr lang="en-US" altLang="zh-CN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𝒕𝒔</m:t>
                    </m:r>
                  </m:oMath>
                </a14:m>
                <a:endParaRPr lang="en-US" altLang="zh-CN" b="1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128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𝟏𝟐𝟖</m:t>
                    </m:r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80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</m:t>
                    </m:r>
                    <m:r>
                      <a:rPr lang="en-US" altLang="zh-CN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𝒕𝒔</m:t>
                    </m:r>
                  </m:oMath>
                </a14:m>
                <a:endParaRPr lang="en-US" altLang="zh-CN" b="1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128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𝟏𝟐𝟖</m:t>
                    </m:r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84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1885948" y="3369380"/>
            <a:ext cx="2616200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页表管理</a:t>
            </a:r>
            <a:b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</a:rPr>
            </a:b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C153FD5-C69F-C6D9-C8D0-0A41B001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0" y="996433"/>
            <a:ext cx="6769102" cy="5472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71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2664302" y="2087377"/>
            <a:ext cx="261620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内存回收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26855-3593-EA80-0B8A-E2A819BAE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391" y="1181521"/>
            <a:ext cx="6550025" cy="5134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8187F8-C819-BC0A-F9B2-AD131305A728}"/>
              </a:ext>
            </a:extLst>
          </p:cNvPr>
          <p:cNvSpPr txBox="1"/>
          <p:nvPr/>
        </p:nvSpPr>
        <p:spPr>
          <a:xfrm>
            <a:off x="1803184" y="2696909"/>
            <a:ext cx="3567291" cy="254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本质是一个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，存储着空闲的线性地址，在写入数据时只需从队列头取出地址，读出数据时回收页，将地址插入队列尾，即可实现一个时间复杂度为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）的回收机制。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48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BDC5D8-581C-5185-1191-BE0DD7FB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13" y="1371354"/>
            <a:ext cx="8907081" cy="497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BD623E-6B06-6667-8D51-1C9CA8216913}"/>
              </a:ext>
            </a:extLst>
          </p:cNvPr>
          <p:cNvSpPr txBox="1"/>
          <p:nvPr/>
        </p:nvSpPr>
        <p:spPr>
          <a:xfrm>
            <a:off x="1825813" y="1003620"/>
            <a:ext cx="261620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内存回收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缓存管理与分配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41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5280502" y="1371354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B3F43-8F25-759F-C5F5-A3A15DD101D6}"/>
              </a:ext>
            </a:extLst>
          </p:cNvPr>
          <p:cNvSpPr txBox="1"/>
          <p:nvPr/>
        </p:nvSpPr>
        <p:spPr>
          <a:xfrm>
            <a:off x="2102810" y="1847713"/>
            <a:ext cx="93589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一个端口写入数据到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时，有多个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可用，若仅仅随机写入其中一个，会导致随着存入缓存的数据量增多，一个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里会有各个端口（输出端口）的数据，不同端口 同时输出数据需要访问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，此时会发生冲突，一些端口的请求需要等待别的端口请求完 数据才被受理，导致读出的延迟极高。 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动态分配在该方面的缺陷无法避免，端口占用资源的不平衡总会使一个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里有不 同端口的数据。即使如此，我们仍能尽量缓解过高的读出延迟，将数据包开始存入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前，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会为其匹配一个较优的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1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DF3756E-EA5D-FD30-F66F-EC5A7A7D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93" y="1681740"/>
            <a:ext cx="9911028" cy="43886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1794352" y="1232798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43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5280502" y="1371354"/>
            <a:ext cx="2616200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1D8C62-52DA-45C1-A32C-C3B0BEB9DCA6}"/>
              </a:ext>
            </a:extLst>
          </p:cNvPr>
          <p:cNvSpPr txBox="1"/>
          <p:nvPr/>
        </p:nvSpPr>
        <p:spPr>
          <a:xfrm>
            <a:off x="2746341" y="2609962"/>
            <a:ext cx="793121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从数据包开始进入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，到真正开始写入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，需要等待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周期的匹配过程，期间数据会流入端口前端模块的缓冲区中，在匹配完成后进一步送入后端模块中完成写入。</a:t>
            </a: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为了防止出现多个端口同时询问一个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是否匹配的情况，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巧妙地设置了偏移量机制，保证每个端口每个周期搜索的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刚好错开，互不干扰。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9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E4AA50A-D621-3C93-1869-7AEFBFE87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02" y="725907"/>
            <a:ext cx="7928936" cy="60581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BC2BB-21F7-D035-872F-7196EF549799}"/>
              </a:ext>
            </a:extLst>
          </p:cNvPr>
          <p:cNvSpPr txBox="1"/>
          <p:nvPr/>
        </p:nvSpPr>
        <p:spPr>
          <a:xfrm>
            <a:off x="1692752" y="3382531"/>
            <a:ext cx="2180748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匹配较优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SRAM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0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5" y="1589164"/>
            <a:ext cx="3152560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概述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基本参数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项目基本框架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 dirty="0">
                <a:solidFill>
                  <a:srgbClr val="0851A6"/>
                </a:solidFill>
              </a:rPr>
              <a:t>项目亮点</a:t>
            </a: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1" name="标题 11">
            <a:extLst>
              <a:ext uri="{FF2B5EF4-FFF2-40B4-BE49-F238E27FC236}">
                <a16:creationId xmlns:a16="http://schemas.microsoft.com/office/drawing/2014/main" id="{777A8892-D23A-196F-49FB-934F1513A5B1}"/>
              </a:ext>
            </a:extLst>
          </p:cNvPr>
          <p:cNvSpPr txBox="1">
            <a:spLocks/>
          </p:cNvSpPr>
          <p:nvPr/>
        </p:nvSpPr>
        <p:spPr>
          <a:xfrm>
            <a:off x="7421599" y="1440116"/>
            <a:ext cx="4161075" cy="32095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5.  </a:t>
            </a:r>
            <a:r>
              <a:rPr lang="zh-CN" altLang="en-US" sz="2800" dirty="0">
                <a:solidFill>
                  <a:srgbClr val="0851A6"/>
                </a:solidFill>
              </a:rPr>
              <a:t>模块具体实现细节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6.  </a:t>
            </a:r>
            <a:r>
              <a:rPr lang="zh-CN" altLang="en-US" sz="2800" dirty="0">
                <a:solidFill>
                  <a:srgbClr val="0851A6"/>
                </a:solidFill>
              </a:rPr>
              <a:t>接口与配置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7.  </a:t>
            </a: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8.  </a:t>
            </a:r>
            <a:r>
              <a:rPr lang="zh-CN" altLang="en-US" sz="2800" dirty="0">
                <a:solidFill>
                  <a:srgbClr val="0851A6"/>
                </a:solidFill>
              </a:rPr>
              <a:t>设计优缺点与开发计划</a:t>
            </a: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B52DC7B5-07C5-28E5-426C-2DD80F62CCA6}"/>
              </a:ext>
            </a:extLst>
          </p:cNvPr>
          <p:cNvSpPr/>
          <p:nvPr/>
        </p:nvSpPr>
        <p:spPr>
          <a:xfrm>
            <a:off x="11698736" y="6468494"/>
            <a:ext cx="300147" cy="28618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600" dirty="0">
              <a:solidFill>
                <a:srgbClr val="0851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3DDB1C1-5009-66F1-0569-50A726B1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62" y="1992127"/>
            <a:ext cx="7225183" cy="30065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D8B3E0-9CF0-E8EC-B52D-D35FC0B90F76}"/>
              </a:ext>
            </a:extLst>
          </p:cNvPr>
          <p:cNvSpPr txBox="1"/>
          <p:nvPr/>
        </p:nvSpPr>
        <p:spPr>
          <a:xfrm>
            <a:off x="1626669" y="2225317"/>
            <a:ext cx="3376084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每个优先级队列只需维护队头的页地址，即可以进入的顺序访问队中的所有元素；向队列中写入数据时，只需将原来末端的跳转信息指向新的页地址，将新的页地址设置为新的末端即可。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61261-15B5-FBE9-6436-53E91540E34B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296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6F70119-0350-352A-21B8-D2C3E6A8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90" y="2158099"/>
            <a:ext cx="6881751" cy="368789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B18965-A8B7-9844-AD65-AA39D204EE15}"/>
              </a:ext>
            </a:extLst>
          </p:cNvPr>
          <p:cNvSpPr txBox="1"/>
          <p:nvPr/>
        </p:nvSpPr>
        <p:spPr>
          <a:xfrm>
            <a:off x="1626669" y="2158100"/>
            <a:ext cx="4145472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写入第一页时，暂时不和队列末端拼接，其后的所有页的跳转表信息正常更新， 在数据包最后一页写完之后，数据包已经在跳转表中呈现为一条“断链”，只需将“断链”与队 列末端拼接即可，为了避免同时来自多端口的“断链”拼接的问题，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轮询机制，每个端口轮流进行拼接操作，即可保证跳转表和队列末端有条不紊地更新。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23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7B8968-D69B-9528-4626-A6836B04E549}"/>
              </a:ext>
            </a:extLst>
          </p:cNvPr>
          <p:cNvSpPr txBox="1"/>
          <p:nvPr/>
        </p:nvSpPr>
        <p:spPr>
          <a:xfrm>
            <a:off x="1802680" y="80459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跳转表维护端口队列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E6AF79-0A04-41C6-8C3D-F8E3BA225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81" y="1279975"/>
            <a:ext cx="9144822" cy="5029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79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严格优先级调度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BB7D40-4C8C-6C04-B1E1-BB0DCE9A7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85" y="1619143"/>
            <a:ext cx="8070578" cy="45748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CAF41D-E573-2011-B87A-1D4E42BD8553}"/>
              </a:ext>
            </a:extLst>
          </p:cNvPr>
          <p:cNvSpPr txBox="1"/>
          <p:nvPr/>
        </p:nvSpPr>
        <p:spPr>
          <a:xfrm>
            <a:off x="1615230" y="2343206"/>
            <a:ext cx="343937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每个端口有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建立了一个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位宽的二进制数，指示每个队列是否有数据。根据严格优先级，读出数据时应访问有数据的队列中最优先的队列。要实现这个操作，只需将该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位数转化为独热码，即可得到最高位“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”的位置，即最优先的有数据的队列。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45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D0E5AD3-2FD4-071E-A471-DBD39760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607" y="919013"/>
            <a:ext cx="7905943" cy="56804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00AAF4-0683-8EC5-A048-F547E4C06EE5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WRR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调度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85FF3E-9532-89D9-CA49-409A9075FF51}"/>
              </a:ext>
            </a:extLst>
          </p:cNvPr>
          <p:cNvSpPr txBox="1"/>
          <p:nvPr/>
        </p:nvSpPr>
        <p:spPr>
          <a:xfrm>
            <a:off x="1811295" y="2414705"/>
            <a:ext cx="2557505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通过引入掩码机制，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调度从复杂的机制中解放，实现了占用资源极低（不到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位二进制数），时间复杂度极低（每次选择请求仅需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运算所需的时间）</a:t>
            </a:r>
          </a:p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00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5746030" y="1279976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汉明校验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63B8B-5051-447F-D12F-03899BB2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69" y="2459885"/>
            <a:ext cx="10415163" cy="31181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698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2088430" y="1514521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汉明校验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1C41D3-92FF-442D-5C6D-1E59B92A902D}"/>
              </a:ext>
            </a:extLst>
          </p:cNvPr>
          <p:cNvSpPr txBox="1"/>
          <p:nvPr/>
        </p:nvSpPr>
        <p:spPr>
          <a:xfrm>
            <a:off x="1737393" y="2639365"/>
            <a:ext cx="3423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128-8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的汉明校验，采用了并行计算的思路，大大降低了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次异或运算所需的时间（只需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次并行异或运算的时间），使得校验模块的时序性得到了保障。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D30D8F-C95C-5211-C6F9-8349C17B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75" y="916349"/>
            <a:ext cx="5867075" cy="5842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86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项目框架与策略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C254C4-4453-E569-562B-12331AB81133}"/>
              </a:ext>
            </a:extLst>
          </p:cNvPr>
          <p:cNvSpPr/>
          <p:nvPr/>
        </p:nvSpPr>
        <p:spPr>
          <a:xfrm>
            <a:off x="9233886" y="48075"/>
            <a:ext cx="3183855" cy="61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 </a:t>
            </a:r>
            <a:r>
              <a:rPr lang="zh-CN" altLang="en-US" b="1" dirty="0">
                <a:solidFill>
                  <a:srgbClr val="0851A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b="1" dirty="0">
              <a:solidFill>
                <a:srgbClr val="0851A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CB80D9-610A-4807-F6DA-352F1E7A3881}"/>
              </a:ext>
            </a:extLst>
          </p:cNvPr>
          <p:cNvSpPr txBox="1"/>
          <p:nvPr/>
        </p:nvSpPr>
        <p:spPr>
          <a:xfrm>
            <a:off x="5746030" y="1279976"/>
            <a:ext cx="2672205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851A6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校验信息存储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5157C8-E9ED-3DB8-DFFF-F2232E45765E}"/>
              </a:ext>
            </a:extLst>
          </p:cNvPr>
          <p:cNvSpPr txBox="1"/>
          <p:nvPr/>
        </p:nvSpPr>
        <p:spPr>
          <a:xfrm>
            <a:off x="3448170" y="2396325"/>
            <a:ext cx="6932193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由于校验以页为单位，故校验信息的存储也以页为单位，每一个页地址指向了一个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位的校验码。每个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都有一个校验存储空间，大小为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2048*8=2KB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。由于同时只会有一个端口与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进行交互，所以同时也只会有一个端口与校验存储空间进行交互，故校验存储可被置于片上资源的分布式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31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-4659" y="2271285"/>
            <a:ext cx="1507066" cy="620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后续开发计划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4659" y="3229310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7.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设计优缺点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-4659" y="4187007"/>
            <a:ext cx="1507066" cy="620773"/>
          </a:xfrm>
          <a:prstGeom prst="rect">
            <a:avLst/>
          </a:prstGeom>
          <a:solidFill>
            <a:srgbClr val="0851A6"/>
          </a:solidFill>
          <a:ln>
            <a:solidFill>
              <a:srgbClr val="0851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8.</a:t>
            </a:r>
            <a:r>
              <a:rPr lang="zh-CN" altLang="en-US" sz="1400" b="1" dirty="0">
                <a:solidFill>
                  <a:schemeClr val="bg1"/>
                </a:solidFill>
              </a:rPr>
              <a:t>后续开发计划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F280C-2767-5872-6ED1-B1BBC533ADEE}"/>
              </a:ext>
            </a:extLst>
          </p:cNvPr>
          <p:cNvSpPr/>
          <p:nvPr/>
        </p:nvSpPr>
        <p:spPr>
          <a:xfrm>
            <a:off x="2097994" y="1546857"/>
            <a:ext cx="457374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5CE25-7146-9BFD-FDEB-40AD7E8C758B}"/>
              </a:ext>
            </a:extLst>
          </p:cNvPr>
          <p:cNvSpPr/>
          <p:nvPr/>
        </p:nvSpPr>
        <p:spPr>
          <a:xfrm>
            <a:off x="2097994" y="3983947"/>
            <a:ext cx="456903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52428A-3499-507B-F743-D144629C2435}"/>
              </a:ext>
            </a:extLst>
          </p:cNvPr>
          <p:cNvSpPr/>
          <p:nvPr/>
        </p:nvSpPr>
        <p:spPr>
          <a:xfrm>
            <a:off x="7004163" y="1546857"/>
            <a:ext cx="4569034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2825CF-C9C7-EEA9-615A-500E3A3E9D59}"/>
              </a:ext>
            </a:extLst>
          </p:cNvPr>
          <p:cNvSpPr/>
          <p:nvPr/>
        </p:nvSpPr>
        <p:spPr>
          <a:xfrm>
            <a:off x="7004162" y="3983947"/>
            <a:ext cx="4569033" cy="17449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947D35-795A-3861-3811-4E31B9F7E958}"/>
              </a:ext>
            </a:extLst>
          </p:cNvPr>
          <p:cNvSpPr/>
          <p:nvPr/>
        </p:nvSpPr>
        <p:spPr>
          <a:xfrm>
            <a:off x="2097995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CCDEA62-FB2E-97C9-949D-BFD56CA74857}"/>
              </a:ext>
            </a:extLst>
          </p:cNvPr>
          <p:cNvSpPr/>
          <p:nvPr/>
        </p:nvSpPr>
        <p:spPr>
          <a:xfrm>
            <a:off x="7004162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420A86-C718-B8DE-2D41-8A200D57765C}"/>
              </a:ext>
            </a:extLst>
          </p:cNvPr>
          <p:cNvSpPr/>
          <p:nvPr/>
        </p:nvSpPr>
        <p:spPr>
          <a:xfrm>
            <a:off x="7004162" y="3988860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4F4E8EA-8951-4956-2E86-B9BC7C8EA50D}"/>
              </a:ext>
            </a:extLst>
          </p:cNvPr>
          <p:cNvSpPr/>
          <p:nvPr/>
        </p:nvSpPr>
        <p:spPr>
          <a:xfrm>
            <a:off x="2096287" y="3988860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12698A4-6691-AE06-FC41-127AAC3F2B90}"/>
              </a:ext>
            </a:extLst>
          </p:cNvPr>
          <p:cNvSpPr txBox="1"/>
          <p:nvPr/>
        </p:nvSpPr>
        <p:spPr>
          <a:xfrm>
            <a:off x="3033293" y="1620352"/>
            <a:ext cx="188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851A6"/>
                </a:solidFill>
                <a:sym typeface="Arial" panose="020B0604020202020204" pitchFamily="34" charset="0"/>
              </a:rPr>
              <a:t>Pause </a:t>
            </a: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接口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  <a:p>
            <a:endParaRPr lang="zh-CN" altLang="en-US" sz="2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56529F-4810-AD9B-FF7C-118BB33C7463}"/>
              </a:ext>
            </a:extLst>
          </p:cNvPr>
          <p:cNvSpPr txBox="1"/>
          <p:nvPr/>
        </p:nvSpPr>
        <p:spPr>
          <a:xfrm>
            <a:off x="7944169" y="1620352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读写延迟优化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BAB2EB7-FAE6-7E03-ED19-947215708313}"/>
              </a:ext>
            </a:extLst>
          </p:cNvPr>
          <p:cNvSpPr txBox="1"/>
          <p:nvPr/>
        </p:nvSpPr>
        <p:spPr>
          <a:xfrm>
            <a:off x="3033293" y="4063207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半动态模式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0A26019-7683-63A8-5C8D-51618164C4B1}"/>
              </a:ext>
            </a:extLst>
          </p:cNvPr>
          <p:cNvSpPr txBox="1"/>
          <p:nvPr/>
        </p:nvSpPr>
        <p:spPr>
          <a:xfrm>
            <a:off x="7944169" y="4088058"/>
            <a:ext cx="2235200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模块化框架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44" name="Body-1">
            <a:extLst>
              <a:ext uri="{FF2B5EF4-FFF2-40B4-BE49-F238E27FC236}">
                <a16:creationId xmlns:a16="http://schemas.microsoft.com/office/drawing/2014/main" id="{22162219-267A-B04E-6023-5400BD60AAF4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2196845" y="2244149"/>
            <a:ext cx="4470182" cy="1174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引入</a:t>
            </a:r>
            <a:r>
              <a:rPr lang="en-US" altLang="zh-CN" sz="1400" dirty="0">
                <a:solidFill>
                  <a:schemeClr val="tx1"/>
                </a:solidFill>
              </a:rPr>
              <a:t>pause</a:t>
            </a:r>
            <a:r>
              <a:rPr lang="zh-CN" altLang="en-US" sz="1400" dirty="0">
                <a:solidFill>
                  <a:schemeClr val="tx1"/>
                </a:solidFill>
              </a:rPr>
              <a:t>接口，一个新的写反馈接口。避 免模块内部数据冲刷、模块外部设备重新发送数据包的复杂逻辑。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Body-2">
            <a:extLst>
              <a:ext uri="{FF2B5EF4-FFF2-40B4-BE49-F238E27FC236}">
                <a16:creationId xmlns:a16="http://schemas.microsoft.com/office/drawing/2014/main" id="{B9068754-71E5-04B2-E5F8-F0C8A7100E9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7063530" y="2279678"/>
            <a:ext cx="4606608" cy="1329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进一步优化流水线，并简化冗余的时序逻辑，预计可降低完全动态分配下 读写延迟。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Body-3">
            <a:extLst>
              <a:ext uri="{FF2B5EF4-FFF2-40B4-BE49-F238E27FC236}">
                <a16:creationId xmlns:a16="http://schemas.microsoft.com/office/drawing/2014/main" id="{D9A92FE1-AEAB-E3C6-E7D7-94C5F29F97E3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2272411" y="4714130"/>
            <a:ext cx="4349219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旨在提供一种介于完全动态分配与静态分配内存之间的一种策略。具体的设计为每个端口绑定一块</a:t>
            </a:r>
            <a:r>
              <a:rPr lang="en-US" altLang="zh-CN" sz="1400" dirty="0">
                <a:solidFill>
                  <a:schemeClr val="tx1"/>
                </a:solidFill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</a:rPr>
              <a:t>，并共享剩余的</a:t>
            </a:r>
            <a:r>
              <a:rPr lang="en-US" altLang="zh-CN" sz="1400" dirty="0">
                <a:solidFill>
                  <a:schemeClr val="tx1"/>
                </a:solidFill>
              </a:rPr>
              <a:t>16</a:t>
            </a:r>
            <a:r>
              <a:rPr lang="zh-CN" altLang="en-US" sz="1400" dirty="0">
                <a:solidFill>
                  <a:schemeClr val="tx1"/>
                </a:solidFill>
              </a:rPr>
              <a:t>块</a:t>
            </a:r>
            <a:r>
              <a:rPr lang="en-US" altLang="zh-CN" sz="1400" dirty="0">
                <a:solidFill>
                  <a:schemeClr val="tx1"/>
                </a:solidFill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</a:rPr>
              <a:t>，以减少读写延迟。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Body-4">
            <a:extLst>
              <a:ext uri="{FF2B5EF4-FFF2-40B4-BE49-F238E27FC236}">
                <a16:creationId xmlns:a16="http://schemas.microsoft.com/office/drawing/2014/main" id="{D7959E45-0C34-E9FB-8262-EF86BABF408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7099090" y="4856435"/>
            <a:ext cx="4606608" cy="133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>
              <a:lnSpc>
                <a:spcPct val="120000"/>
              </a:lnSpc>
              <a:buSzPct val="100000"/>
              <a:defRPr/>
            </a:pPr>
            <a:r>
              <a:rPr lang="en-US" altLang="zh-CN" sz="1400" dirty="0">
                <a:solidFill>
                  <a:schemeClr val="tx1"/>
                </a:solidFill>
              </a:rPr>
              <a:t>Hydra </a:t>
            </a:r>
            <a:r>
              <a:rPr lang="zh-CN" altLang="en-US" sz="1400" dirty="0">
                <a:solidFill>
                  <a:schemeClr val="tx1"/>
                </a:solidFill>
              </a:rPr>
              <a:t>未来将会拆解主控制模块，进一步提升代码的层次性与可读性。 </a:t>
            </a:r>
            <a:endParaRPr kumimoji="0" lang="en-GB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6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2176910" y="1992074"/>
            <a:ext cx="3803587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555753" y="1341644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680713" y="1345743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947849" y="1912196"/>
            <a:ext cx="4254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引入页表管理的思想，优化逻辑的复杂程度，压缩模块空间占用；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03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1913821" y="1132244"/>
            <a:ext cx="4182179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独立同时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个队列按优先级调度数据包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动态分配缓存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提供严格优先级、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两种调度模式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066590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150991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164250" y="1132244"/>
            <a:ext cx="5929425" cy="411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架构交换机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的诸多缺陷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引入跳转表的思想，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维护队列所需资源，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解除队列</a:t>
            </a:r>
            <a:b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数据量限制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采用特殊的匹配机制，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读出冲突导致的延迟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添加暂停传输信号，支持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的快速拼接，支持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单数据包级别的边读边写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匹配模式支持，集合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动静态分配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功能于一体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高度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保序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，消除传统仲裁缺陷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实现极低复杂度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的数据校验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DA264-746D-6016-D164-F10BC76D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19" y="3150568"/>
            <a:ext cx="3234548" cy="346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D5E83-07BC-2E21-8889-B58F37B7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37" y="4023175"/>
            <a:ext cx="2038755" cy="20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371354"/>
            <a:ext cx="1507066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208896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3293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0" y="3287076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3.  </a:t>
            </a:r>
            <a:r>
              <a:rPr lang="zh-CN" altLang="en-US" sz="1400" b="1" dirty="0">
                <a:solidFill>
                  <a:srgbClr val="0851A6"/>
                </a:solidFill>
              </a:rPr>
              <a:t>项目框架与策略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311865"/>
            <a:ext cx="162666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4.  </a:t>
            </a:r>
            <a:r>
              <a:rPr lang="zh-CN" altLang="en-US" sz="1400" b="1" dirty="0">
                <a:solidFill>
                  <a:srgbClr val="0851A6"/>
                </a:solidFill>
              </a:rPr>
              <a:t>模块实现细节</a:t>
            </a:r>
            <a:endParaRPr lang="zh-CN" altLang="en-US" sz="14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88E387-9479-92D1-4E3B-FEDDE581BD00}"/>
              </a:ext>
            </a:extLst>
          </p:cNvPr>
          <p:cNvSpPr/>
          <p:nvPr/>
        </p:nvSpPr>
        <p:spPr>
          <a:xfrm>
            <a:off x="0" y="5326954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851A6"/>
                </a:solidFill>
              </a:rPr>
              <a:t>5.  </a:t>
            </a:r>
            <a:r>
              <a:rPr lang="zh-CN" altLang="en-US" sz="1400" b="1" dirty="0">
                <a:solidFill>
                  <a:srgbClr val="0851A6"/>
                </a:solidFill>
              </a:rPr>
              <a:t>接口与配置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2176910" y="1992074"/>
            <a:ext cx="3803587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  <a:p>
            <a:pPr>
              <a:lnSpc>
                <a:spcPct val="150000"/>
              </a:lnSpc>
            </a:pPr>
            <a:endParaRPr lang="zh-CN" altLang="en-US" sz="16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555753" y="1341644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680713" y="1345743"/>
            <a:ext cx="153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947849" y="1912196"/>
            <a:ext cx="42548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引入页表管理的思想，优化逻辑的复杂程度，压缩模块空间占用；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A0203-FBF5-FB96-5E49-F370190BA374}"/>
              </a:ext>
            </a:extLst>
          </p:cNvPr>
          <p:cNvSpPr txBox="1"/>
          <p:nvPr/>
        </p:nvSpPr>
        <p:spPr>
          <a:xfrm>
            <a:off x="11670138" y="6414760"/>
            <a:ext cx="31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51A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1224A-BDFE-BB00-8AEB-604DACF6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C748-1EFE-428C-A1B1-D5140F216A67}" type="datetime1">
              <a:rPr lang="zh-CN" altLang="en-US" smtClean="0"/>
              <a:t>2024/7/25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 dirty="0"/>
              <a:t>HYDRA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2C141-800C-94A4-20C7-65D6B5998672}"/>
              </a:ext>
            </a:extLst>
          </p:cNvPr>
          <p:cNvSpPr txBox="1"/>
          <p:nvPr/>
        </p:nvSpPr>
        <p:spPr>
          <a:xfrm>
            <a:off x="2085583" y="1564397"/>
            <a:ext cx="8648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：伪双口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真双口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32~48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0.23~3.7Gbps/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 （注：大多数情况下可跑满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理论读出响应延迟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12~140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周期（注：大多数情况下仅需下限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周期）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模块存储资源占用情况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（合计约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2Mbits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块片上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7015BB-D600-AE9F-1170-E556EC8FF12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E3666240-9049-2D5D-7288-8978C94D6BB1}"/>
              </a:ext>
            </a:extLst>
          </p:cNvPr>
          <p:cNvSpPr txBox="1">
            <a:spLocks/>
          </p:cNvSpPr>
          <p:nvPr/>
        </p:nvSpPr>
        <p:spPr>
          <a:xfrm>
            <a:off x="5278521" y="-26675"/>
            <a:ext cx="1892300" cy="5847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/>
              <a:t>01 </a:t>
            </a:r>
            <a:r>
              <a:rPr lang="zh-CN" altLang="en-US" sz="2400" b="0" dirty="0"/>
              <a:t>基本参数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11191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5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1" y="4755740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9BB0F-F4A0-D5C2-8AFE-BDC935EBD6F0}"/>
              </a:ext>
            </a:extLst>
          </p:cNvPr>
          <p:cNvSpPr txBox="1"/>
          <p:nvPr/>
        </p:nvSpPr>
        <p:spPr>
          <a:xfrm>
            <a:off x="1781603" y="1264063"/>
            <a:ext cx="4982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25MHz~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</a:p>
          <a:p>
            <a:pPr algn="just">
              <a:lnSpc>
                <a:spcPct val="150000"/>
              </a:lnSpc>
            </a:pP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读写带宽（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写入带宽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3.725Gbps/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读出带宽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.725Gbps/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59.6Gbps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按数据包头：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8~24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匹配阈值（可配置）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按数据包尾：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周期（可立即读出）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3767F-265C-8B13-1E96-597BC48EF133}"/>
              </a:ext>
            </a:extLst>
          </p:cNvPr>
          <p:cNvSpPr txBox="1"/>
          <p:nvPr/>
        </p:nvSpPr>
        <p:spPr>
          <a:xfrm>
            <a:off x="6775986" y="1264063"/>
            <a:ext cx="4285102" cy="448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突发传输支持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信号时未拉高，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端口任意时刻均支持突发传输。在保持一直读出数据包的情况下，支持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长期突发传输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。压力测试已通过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&gt;200us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的突发传输。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存储资源占用情况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1Mbits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704Kbits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ECC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校验信息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512Kbits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写入前端缓冲区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16Kbits</a:t>
            </a: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功率：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2.354W</a:t>
            </a:r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2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SRAM</a:t>
            </a:r>
            <a:r>
              <a:rPr lang="zh-CN" altLang="en-US" sz="2800" dirty="0">
                <a:solidFill>
                  <a:srgbClr val="0851A6"/>
                </a:solidFill>
              </a:rPr>
              <a:t>颗粒划分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AF5FE7-DADB-8C09-B4C8-FEA51F5C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39" y="2338373"/>
            <a:ext cx="9207905" cy="43434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488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页地址与半字对齐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降低校验存储需求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数据包控制部分与半字对齐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A34DE98-290B-63A3-A4F6-115C5643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59" y="794819"/>
            <a:ext cx="3286974" cy="2762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1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</a:t>
            </a:r>
            <a:r>
              <a:rPr lang="zh-CN" altLang="en-US" sz="2800" dirty="0">
                <a:solidFill>
                  <a:srgbClr val="0851A6"/>
                </a:solidFill>
              </a:rPr>
              <a:t>内存回收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O(1)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完全动态的空间分配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7606AE-4F47-8970-2F98-3B69F27B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14" y="2379641"/>
            <a:ext cx="6218377" cy="3973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006170-F28D-3761-3DB8-6E7F599EC037}"/>
              </a:ext>
            </a:extLst>
          </p:cNvPr>
          <p:cNvSpPr txBox="1"/>
          <p:nvPr/>
        </p:nvSpPr>
        <p:spPr>
          <a:xfrm>
            <a:off x="7538808" y="2010309"/>
            <a:ext cx="14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空闲队列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6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链表维护队列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单向链表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结构简单，可用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模拟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226CF-159B-074E-366B-7EEB0752D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9" y="1845586"/>
            <a:ext cx="8080761" cy="5012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0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调度方式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严格优先级调度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解决低优先级被高优先级长期阻塞的问题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20DAF-54E8-9FAC-1B30-83293422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3" y="762912"/>
            <a:ext cx="4533899" cy="58826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9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数据校验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 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6ACAB-5D2C-EE21-19DF-EB89116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2" y="1882157"/>
            <a:ext cx="9536440" cy="351789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18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，单击此处添加文本。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2553</Words>
  <Application>Microsoft Office PowerPoint</Application>
  <PresentationFormat>宽屏</PresentationFormat>
  <Paragraphs>363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Arial</vt:lpstr>
      <vt:lpstr>Calibri</vt:lpstr>
      <vt:lpstr>Cambria Math</vt:lpstr>
      <vt:lpstr>Wingdings</vt:lpstr>
      <vt:lpstr>Designed by OfficePLUS</vt:lpstr>
      <vt:lpstr>Hydra-高速多端口共享缓存管理模块</vt:lpstr>
      <vt:lpstr>1.  概述 2.  基本参数 3.  项目基本框架 4.  项目亮点</vt:lpstr>
      <vt:lpstr>概述</vt:lpstr>
      <vt:lpstr>基本参数</vt:lpstr>
      <vt:lpstr>动态缓存管理 SRAM颗粒划分</vt:lpstr>
      <vt:lpstr>动态缓存管理 内存回收</vt:lpstr>
      <vt:lpstr>数据包管理 链表维护队列</vt:lpstr>
      <vt:lpstr>数据包管理 调度方式</vt:lpstr>
      <vt:lpstr>数据校验</vt:lpstr>
      <vt:lpstr>结合Crossbar架构与总线架构</vt:lpstr>
      <vt:lpstr>跳转表代替链表维护优先级队列</vt:lpstr>
      <vt:lpstr>跳转表代替链表维护优先级队列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项目框架与策略</vt:lpstr>
      <vt:lpstr> 后续开发计划</vt:lpstr>
      <vt:lpstr> 概述</vt:lpstr>
      <vt:lpstr> 概述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96</cp:revision>
  <dcterms:created xsi:type="dcterms:W3CDTF">2023-07-20T03:04:31Z</dcterms:created>
  <dcterms:modified xsi:type="dcterms:W3CDTF">2024-07-25T02:28:44Z</dcterms:modified>
</cp:coreProperties>
</file>